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7"/>
  </p:notesMasterIdLst>
  <p:handoutMasterIdLst>
    <p:handoutMasterId r:id="rId18"/>
  </p:handoutMasterIdLst>
  <p:sldIdLst>
    <p:sldId id="857" r:id="rId5"/>
    <p:sldId id="919" r:id="rId6"/>
    <p:sldId id="947" r:id="rId7"/>
    <p:sldId id="940" r:id="rId8"/>
    <p:sldId id="921" r:id="rId9"/>
    <p:sldId id="935" r:id="rId10"/>
    <p:sldId id="930" r:id="rId11"/>
    <p:sldId id="934" r:id="rId12"/>
    <p:sldId id="931" r:id="rId13"/>
    <p:sldId id="943" r:id="rId14"/>
    <p:sldId id="936" r:id="rId15"/>
    <p:sldId id="937" r:id="rId16"/>
  </p:sldIdLst>
  <p:sldSz cx="12188825" cy="6858000"/>
  <p:notesSz cx="7023100" cy="93091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nt Davids" initials="GD" lastIdx="3" clrIdx="0"/>
  <p:cmAuthor id="1" name="Katherine Klug" initials="KK" lastIdx="1" clrIdx="1">
    <p:extLst>
      <p:ext uri="{19B8F6BF-5375-455C-9EA6-DF929625EA0E}">
        <p15:presenceInfo xmlns:p15="http://schemas.microsoft.com/office/powerpoint/2012/main" userId="S::katherine@davidsengineering.com::c68e3ca8-2fe2-436a-86b5-a8bddd00c8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F"/>
    <a:srgbClr val="908E9E"/>
    <a:srgbClr val="F8F8F8"/>
    <a:srgbClr val="DAA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1128" autoAdjust="0"/>
  </p:normalViewPr>
  <p:slideViewPr>
    <p:cSldViewPr snapToGrid="0">
      <p:cViewPr varScale="1">
        <p:scale>
          <a:sx n="104" d="100"/>
          <a:sy n="104" d="100"/>
        </p:scale>
        <p:origin x="846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0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/>
          <a:lstStyle>
            <a:lvl1pPr algn="r">
              <a:defRPr sz="1300"/>
            </a:lvl1pPr>
          </a:lstStyle>
          <a:p>
            <a:fld id="{8BC6E91C-D632-4225-90E4-4CADB67B857C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42032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2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 anchor="b"/>
          <a:lstStyle>
            <a:lvl1pPr algn="r">
              <a:defRPr sz="1300"/>
            </a:lvl1pPr>
          </a:lstStyle>
          <a:p>
            <a:fld id="{BC433F5B-0728-4B65-8371-8834D5AFB1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/>
          <a:lstStyle>
            <a:lvl1pPr algn="r">
              <a:defRPr sz="1300"/>
            </a:lvl1pPr>
          </a:lstStyle>
          <a:p>
            <a:fld id="{97A0CC19-5C2F-4D3D-84AC-C6B5B35A745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2" tIns="46376" rIns="92752" bIns="463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5"/>
            <a:ext cx="5618480" cy="4189095"/>
          </a:xfrm>
          <a:prstGeom prst="rect">
            <a:avLst/>
          </a:prstGeom>
        </p:spPr>
        <p:txBody>
          <a:bodyPr vert="horz" lIns="92752" tIns="46376" rIns="92752" bIns="4637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42032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2"/>
            <a:ext cx="3043344" cy="465455"/>
          </a:xfrm>
          <a:prstGeom prst="rect">
            <a:avLst/>
          </a:prstGeom>
        </p:spPr>
        <p:txBody>
          <a:bodyPr vert="horz" lIns="92752" tIns="46376" rIns="92752" bIns="46376" rtlCol="0" anchor="b"/>
          <a:lstStyle>
            <a:lvl1pPr algn="r">
              <a:defRPr sz="1300"/>
            </a:lvl1pPr>
          </a:lstStyle>
          <a:p>
            <a:fld id="{CC89CB6B-6F63-4F5F-8153-1DB97676F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7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9CB6B-6F63-4F5F-8153-1DB97676FF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224" y="4464028"/>
            <a:ext cx="9141619" cy="1641490"/>
          </a:xfrm>
        </p:spPr>
        <p:txBody>
          <a:bodyPr wrap="none" anchor="t">
            <a:normAutofit/>
          </a:bodyPr>
          <a:lstStyle>
            <a:lvl1pPr algn="r">
              <a:defRPr sz="9598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223" y="3694377"/>
            <a:ext cx="9141619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199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071" indent="0" algn="ctr">
              <a:buNone/>
              <a:defRPr sz="2000"/>
            </a:lvl2pPr>
            <a:lvl3pPr marL="914141" indent="0" algn="ctr">
              <a:buNone/>
              <a:defRPr sz="1800"/>
            </a:lvl3pPr>
            <a:lvl4pPr marL="1371212" indent="0" algn="ctr">
              <a:buNone/>
              <a:defRPr sz="1600"/>
            </a:lvl4pPr>
            <a:lvl5pPr marL="1828281" indent="0" algn="ctr">
              <a:buNone/>
              <a:defRPr sz="1600"/>
            </a:lvl5pPr>
            <a:lvl6pPr marL="2285353" indent="0" algn="ctr">
              <a:buNone/>
              <a:defRPr sz="1600"/>
            </a:lvl6pPr>
            <a:lvl7pPr marL="2742422" indent="0" algn="ctr">
              <a:buNone/>
              <a:defRPr sz="1600"/>
            </a:lvl7pPr>
            <a:lvl8pPr marL="3199493" indent="0" algn="ctr">
              <a:buNone/>
              <a:defRPr sz="1600"/>
            </a:lvl8pPr>
            <a:lvl9pPr marL="365656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A0DF-00A7-4B85-8321-A58CB6E0613B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37FEE-CAED-4D52-89C6-2BE396626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Water logo 18x18">
            <a:extLst>
              <a:ext uri="{FF2B5EF4-FFF2-40B4-BE49-F238E27FC236}">
                <a16:creationId xmlns:a16="http://schemas.microsoft.com/office/drawing/2014/main" id="{E89922E4-D65B-43F1-955E-E0182656E3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6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4367165"/>
            <a:ext cx="10512862" cy="819355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569" y="987430"/>
            <a:ext cx="10512862" cy="337973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71" indent="0">
              <a:buNone/>
              <a:defRPr sz="2799"/>
            </a:lvl2pPr>
            <a:lvl3pPr marL="914141" indent="0">
              <a:buNone/>
              <a:defRPr sz="2399"/>
            </a:lvl3pPr>
            <a:lvl4pPr marL="1371212" indent="0">
              <a:buNone/>
              <a:defRPr sz="2000"/>
            </a:lvl4pPr>
            <a:lvl5pPr marL="1828281" indent="0">
              <a:buNone/>
              <a:defRPr sz="2000"/>
            </a:lvl5pPr>
            <a:lvl6pPr marL="2285353" indent="0">
              <a:buNone/>
              <a:defRPr sz="2000"/>
            </a:lvl6pPr>
            <a:lvl7pPr marL="2742422" indent="0">
              <a:buNone/>
              <a:defRPr sz="2000"/>
            </a:lvl7pPr>
            <a:lvl8pPr marL="3199493" indent="0">
              <a:buNone/>
              <a:defRPr sz="2000"/>
            </a:lvl8pPr>
            <a:lvl9pPr marL="3656564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1" y="5186516"/>
            <a:ext cx="10511274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4BA-9B62-45F9-870C-DE2B3FBB3A61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Water logo 18x18">
            <a:extLst>
              <a:ext uri="{FF2B5EF4-FFF2-40B4-BE49-F238E27FC236}">
                <a16:creationId xmlns:a16="http://schemas.microsoft.com/office/drawing/2014/main" id="{B483C5BF-F910-4B69-B115-73464ACF5B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98F2650-E9AB-47CF-A1B8-B9393CEF04A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9410A6C-75E5-46CB-BDCE-E425D5027D9F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6FD420E-7622-4C33-A5F9-BC8AB5C51C1F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2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5"/>
            <a:ext cx="10512862" cy="3534344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1" y="4489399"/>
            <a:ext cx="10511274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881-1925-48BA-B9A4-6D540E572646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Water logo 18x18">
            <a:extLst>
              <a:ext uri="{FF2B5EF4-FFF2-40B4-BE49-F238E27FC236}">
                <a16:creationId xmlns:a16="http://schemas.microsoft.com/office/drawing/2014/main" id="{7A1CD389-1578-40EE-8801-A108935FC9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7D446F3-1A3E-451B-BC10-1DE512D78A7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CCAF2B6-47A5-45B0-9336-F9F82B97D4E6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DF0EF0F-6057-41D6-AF58-DBB1B1F83A6F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7" y="365125"/>
            <a:ext cx="9300329" cy="2992904"/>
          </a:xfrm>
        </p:spPr>
        <p:txBody>
          <a:bodyPr anchor="ctr"/>
          <a:lstStyle>
            <a:lvl1pPr>
              <a:defRPr sz="43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1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982" y="4501729"/>
            <a:ext cx="10509686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C78-EE41-4307-9BFD-8EF8434CF5C5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0756" y="78682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5094" y="2743200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1" name="Picture 2" descr="Water logo 18x18">
            <a:extLst>
              <a:ext uri="{FF2B5EF4-FFF2-40B4-BE49-F238E27FC236}">
                <a16:creationId xmlns:a16="http://schemas.microsoft.com/office/drawing/2014/main" id="{4A237927-AC7D-4A21-8557-9693F455B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667BE61-0D5D-49AB-8426-90A93757F6F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C90CE17-FE29-4A16-A5DF-59F64BE12C9B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BE6E2D3-D245-41CC-8C14-67764FF2BE09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29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2326972"/>
            <a:ext cx="10512862" cy="2511835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1" y="4850581"/>
            <a:ext cx="10511274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846E-EA35-4423-B567-319F2E9BDAE8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Water logo 18x18">
            <a:extLst>
              <a:ext uri="{FF2B5EF4-FFF2-40B4-BE49-F238E27FC236}">
                <a16:creationId xmlns:a16="http://schemas.microsoft.com/office/drawing/2014/main" id="{4740B517-4DB5-47F2-9F90-1E5A530E9D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84A5B67-54A2-40DB-A48B-D35E77F11F83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C772341-C396-4B7E-BC34-1A2868F6910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E63367A-F260-48FC-B6AC-E13CB8DDF3D2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7982" y="365129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6936" y="188595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071" indent="0">
              <a:buNone/>
              <a:defRPr sz="2000" b="1"/>
            </a:lvl2pPr>
            <a:lvl3pPr marL="914141" indent="0">
              <a:buNone/>
              <a:defRPr sz="1800" b="1"/>
            </a:lvl3pPr>
            <a:lvl4pPr marL="1371212" indent="0">
              <a:buNone/>
              <a:defRPr sz="1600" b="1"/>
            </a:lvl4pPr>
            <a:lvl5pPr marL="1828281" indent="0">
              <a:buNone/>
              <a:defRPr sz="1600" b="1"/>
            </a:lvl5pPr>
            <a:lvl6pPr marL="2285353" indent="0">
              <a:buNone/>
              <a:defRPr sz="1600" b="1"/>
            </a:lvl6pPr>
            <a:lvl7pPr marL="2742422" indent="0">
              <a:buNone/>
              <a:defRPr sz="1600" b="1"/>
            </a:lvl7pPr>
            <a:lvl8pPr marL="3199493" indent="0">
              <a:buNone/>
              <a:defRPr sz="1600" b="1"/>
            </a:lvl8pPr>
            <a:lvl9pPr marL="36565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446" y="257175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200"/>
            </a:lvl2pPr>
            <a:lvl3pPr marL="914141" indent="0">
              <a:buNone/>
              <a:defRPr sz="1000"/>
            </a:lvl3pPr>
            <a:lvl4pPr marL="1371212" indent="0">
              <a:buNone/>
              <a:defRPr sz="900"/>
            </a:lvl4pPr>
            <a:lvl5pPr marL="1828281" indent="0">
              <a:buNone/>
              <a:defRPr sz="900"/>
            </a:lvl5pPr>
            <a:lvl6pPr marL="2285353" indent="0">
              <a:buNone/>
              <a:defRPr sz="900"/>
            </a:lvl6pPr>
            <a:lvl7pPr marL="2742422" indent="0">
              <a:buNone/>
              <a:defRPr sz="900"/>
            </a:lvl7pPr>
            <a:lvl8pPr marL="3199493" indent="0">
              <a:buNone/>
              <a:defRPr sz="900"/>
            </a:lvl8pPr>
            <a:lvl9pPr marL="36565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6800" y="1885950"/>
            <a:ext cx="293547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399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6249" y="257175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200"/>
            </a:lvl2pPr>
            <a:lvl3pPr marL="914141" indent="0">
              <a:buNone/>
              <a:defRPr sz="1000"/>
            </a:lvl3pPr>
            <a:lvl4pPr marL="1371212" indent="0">
              <a:buNone/>
              <a:defRPr sz="900"/>
            </a:lvl4pPr>
            <a:lvl5pPr marL="1828281" indent="0">
              <a:buNone/>
              <a:defRPr sz="900"/>
            </a:lvl5pPr>
            <a:lvl6pPr marL="2285353" indent="0">
              <a:buNone/>
              <a:defRPr sz="900"/>
            </a:lvl6pPr>
            <a:lvl7pPr marL="2742422" indent="0">
              <a:buNone/>
              <a:defRPr sz="900"/>
            </a:lvl7pPr>
            <a:lvl8pPr marL="3199493" indent="0">
              <a:buNone/>
              <a:defRPr sz="900"/>
            </a:lvl8pPr>
            <a:lvl9pPr marL="36565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6997" y="1885950"/>
            <a:ext cx="2931348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399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6997" y="2571750"/>
            <a:ext cx="293134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200"/>
            </a:lvl2pPr>
            <a:lvl3pPr marL="914141" indent="0">
              <a:buNone/>
              <a:defRPr sz="1000"/>
            </a:lvl3pPr>
            <a:lvl4pPr marL="1371212" indent="0">
              <a:buNone/>
              <a:defRPr sz="900"/>
            </a:lvl4pPr>
            <a:lvl5pPr marL="1828281" indent="0">
              <a:buNone/>
              <a:defRPr sz="900"/>
            </a:lvl5pPr>
            <a:lvl6pPr marL="2285353" indent="0">
              <a:buNone/>
              <a:defRPr sz="900"/>
            </a:lvl6pPr>
            <a:lvl7pPr marL="2742422" indent="0">
              <a:buNone/>
              <a:defRPr sz="900"/>
            </a:lvl7pPr>
            <a:lvl8pPr marL="3199493" indent="0">
              <a:buNone/>
              <a:defRPr sz="900"/>
            </a:lvl8pPr>
            <a:lvl9pPr marL="36565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F6B8-9167-4AD4-9DFC-33AA8C931E1E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Basin Settings Development for GSPs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Water logo 18x18">
            <a:extLst>
              <a:ext uri="{FF2B5EF4-FFF2-40B4-BE49-F238E27FC236}">
                <a16:creationId xmlns:a16="http://schemas.microsoft.com/office/drawing/2014/main" id="{E0B926CF-668E-4784-B294-32A9B3DC43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07C6C5D-7B01-4E50-98BF-F1FF54CD2F8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A708F16-021E-4C06-ABBA-CE2014E1A3DB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F196155-E36A-4B81-BAD8-4B7E03753C8A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7982" y="365129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1740" y="4297503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071" indent="0">
              <a:buNone/>
              <a:defRPr sz="2000" b="1"/>
            </a:lvl2pPr>
            <a:lvl3pPr marL="914141" indent="0">
              <a:buNone/>
              <a:defRPr sz="1800" b="1"/>
            </a:lvl3pPr>
            <a:lvl4pPr marL="1371212" indent="0">
              <a:buNone/>
              <a:defRPr sz="1600" b="1"/>
            </a:lvl4pPr>
            <a:lvl5pPr marL="1828281" indent="0">
              <a:buNone/>
              <a:defRPr sz="1600" b="1"/>
            </a:lvl5pPr>
            <a:lvl6pPr marL="2285353" indent="0">
              <a:buNone/>
              <a:defRPr sz="1600" b="1"/>
            </a:lvl6pPr>
            <a:lvl7pPr marL="2742422" indent="0">
              <a:buNone/>
              <a:defRPr sz="1600" b="1"/>
            </a:lvl7pPr>
            <a:lvl8pPr marL="3199493" indent="0">
              <a:buNone/>
              <a:defRPr sz="1600" b="1"/>
            </a:lvl8pPr>
            <a:lvl9pPr marL="36565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1740" y="2256354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71" indent="0">
              <a:buNone/>
              <a:defRPr sz="1600"/>
            </a:lvl2pPr>
            <a:lvl3pPr marL="914141" indent="0">
              <a:buNone/>
              <a:defRPr sz="1600"/>
            </a:lvl3pPr>
            <a:lvl4pPr marL="1371212" indent="0">
              <a:buNone/>
              <a:defRPr sz="1600"/>
            </a:lvl4pPr>
            <a:lvl5pPr marL="1828281" indent="0">
              <a:buNone/>
              <a:defRPr sz="1600"/>
            </a:lvl5pPr>
            <a:lvl6pPr marL="2285353" indent="0">
              <a:buNone/>
              <a:defRPr sz="1600"/>
            </a:lvl6pPr>
            <a:lvl7pPr marL="2742422" indent="0">
              <a:buNone/>
              <a:defRPr sz="1600"/>
            </a:lvl7pPr>
            <a:lvl8pPr marL="3199493" indent="0">
              <a:buNone/>
              <a:defRPr sz="1600"/>
            </a:lvl8pPr>
            <a:lvl9pPr marL="3656564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1740" y="4873770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200"/>
            </a:lvl2pPr>
            <a:lvl3pPr marL="914141" indent="0">
              <a:buNone/>
              <a:defRPr sz="1000"/>
            </a:lvl3pPr>
            <a:lvl4pPr marL="1371212" indent="0">
              <a:buNone/>
              <a:defRPr sz="900"/>
            </a:lvl4pPr>
            <a:lvl5pPr marL="1828281" indent="0">
              <a:buNone/>
              <a:defRPr sz="900"/>
            </a:lvl5pPr>
            <a:lvl6pPr marL="2285353" indent="0">
              <a:buNone/>
              <a:defRPr sz="900"/>
            </a:lvl6pPr>
            <a:lvl7pPr marL="2742422" indent="0">
              <a:buNone/>
              <a:defRPr sz="900"/>
            </a:lvl7pPr>
            <a:lvl8pPr marL="3199493" indent="0">
              <a:buNone/>
              <a:defRPr sz="900"/>
            </a:lvl8pPr>
            <a:lvl9pPr marL="36565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808" y="4297503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071" indent="0">
              <a:buNone/>
              <a:defRPr sz="2000" b="1"/>
            </a:lvl2pPr>
            <a:lvl3pPr marL="914141" indent="0">
              <a:buNone/>
              <a:defRPr sz="1800" b="1"/>
            </a:lvl3pPr>
            <a:lvl4pPr marL="1371212" indent="0">
              <a:buNone/>
              <a:defRPr sz="1600" b="1"/>
            </a:lvl4pPr>
            <a:lvl5pPr marL="1828281" indent="0">
              <a:buNone/>
              <a:defRPr sz="1600" b="1"/>
            </a:lvl5pPr>
            <a:lvl6pPr marL="2285353" indent="0">
              <a:buNone/>
              <a:defRPr sz="1600" b="1"/>
            </a:lvl6pPr>
            <a:lvl7pPr marL="2742422" indent="0">
              <a:buNone/>
              <a:defRPr sz="1600" b="1"/>
            </a:lvl7pPr>
            <a:lvl8pPr marL="3199493" indent="0">
              <a:buNone/>
              <a:defRPr sz="1600" b="1"/>
            </a:lvl8pPr>
            <a:lvl9pPr marL="36565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7808" y="2256354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71" indent="0">
              <a:buNone/>
              <a:defRPr sz="1600"/>
            </a:lvl2pPr>
            <a:lvl3pPr marL="914141" indent="0">
              <a:buNone/>
              <a:defRPr sz="1600"/>
            </a:lvl3pPr>
            <a:lvl4pPr marL="1371212" indent="0">
              <a:buNone/>
              <a:defRPr sz="1600"/>
            </a:lvl4pPr>
            <a:lvl5pPr marL="1828281" indent="0">
              <a:buNone/>
              <a:defRPr sz="1600"/>
            </a:lvl5pPr>
            <a:lvl6pPr marL="2285353" indent="0">
              <a:buNone/>
              <a:defRPr sz="1600"/>
            </a:lvl6pPr>
            <a:lvl7pPr marL="2742422" indent="0">
              <a:buNone/>
              <a:defRPr sz="1600"/>
            </a:lvl7pPr>
            <a:lvl8pPr marL="3199493" indent="0">
              <a:buNone/>
              <a:defRPr sz="1600"/>
            </a:lvl8pPr>
            <a:lvl9pPr marL="3656564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6454" y="4873769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200"/>
            </a:lvl2pPr>
            <a:lvl3pPr marL="914141" indent="0">
              <a:buNone/>
              <a:defRPr sz="1000"/>
            </a:lvl3pPr>
            <a:lvl4pPr marL="1371212" indent="0">
              <a:buNone/>
              <a:defRPr sz="900"/>
            </a:lvl4pPr>
            <a:lvl5pPr marL="1828281" indent="0">
              <a:buNone/>
              <a:defRPr sz="900"/>
            </a:lvl5pPr>
            <a:lvl6pPr marL="2285353" indent="0">
              <a:buNone/>
              <a:defRPr sz="900"/>
            </a:lvl6pPr>
            <a:lvl7pPr marL="2742422" indent="0">
              <a:buNone/>
              <a:defRPr sz="900"/>
            </a:lvl7pPr>
            <a:lvl8pPr marL="3199493" indent="0">
              <a:buNone/>
              <a:defRPr sz="900"/>
            </a:lvl8pPr>
            <a:lvl9pPr marL="36565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2291" y="4297503"/>
            <a:ext cx="293134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071" indent="0">
              <a:buNone/>
              <a:defRPr sz="2000" b="1"/>
            </a:lvl2pPr>
            <a:lvl3pPr marL="914141" indent="0">
              <a:buNone/>
              <a:defRPr sz="1800" b="1"/>
            </a:lvl3pPr>
            <a:lvl4pPr marL="1371212" indent="0">
              <a:buNone/>
              <a:defRPr sz="1600" b="1"/>
            </a:lvl4pPr>
            <a:lvl5pPr marL="1828281" indent="0">
              <a:buNone/>
              <a:defRPr sz="1600" b="1"/>
            </a:lvl5pPr>
            <a:lvl6pPr marL="2285353" indent="0">
              <a:buNone/>
              <a:defRPr sz="1600" b="1"/>
            </a:lvl6pPr>
            <a:lvl7pPr marL="2742422" indent="0">
              <a:buNone/>
              <a:defRPr sz="1600" b="1"/>
            </a:lvl7pPr>
            <a:lvl8pPr marL="3199493" indent="0">
              <a:buNone/>
              <a:defRPr sz="1600" b="1"/>
            </a:lvl8pPr>
            <a:lvl9pPr marL="36565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2291" y="2256354"/>
            <a:ext cx="293134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71" indent="0">
              <a:buNone/>
              <a:defRPr sz="1600"/>
            </a:lvl2pPr>
            <a:lvl3pPr marL="914141" indent="0">
              <a:buNone/>
              <a:defRPr sz="1600"/>
            </a:lvl3pPr>
            <a:lvl4pPr marL="1371212" indent="0">
              <a:buNone/>
              <a:defRPr sz="1600"/>
            </a:lvl4pPr>
            <a:lvl5pPr marL="1828281" indent="0">
              <a:buNone/>
              <a:defRPr sz="1600"/>
            </a:lvl5pPr>
            <a:lvl6pPr marL="2285353" indent="0">
              <a:buNone/>
              <a:defRPr sz="1600"/>
            </a:lvl6pPr>
            <a:lvl7pPr marL="2742422" indent="0">
              <a:buNone/>
              <a:defRPr sz="1600"/>
            </a:lvl7pPr>
            <a:lvl8pPr marL="3199493" indent="0">
              <a:buNone/>
              <a:defRPr sz="1600"/>
            </a:lvl8pPr>
            <a:lvl9pPr marL="3656564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2167" y="4873767"/>
            <a:ext cx="293523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71" indent="0">
              <a:buNone/>
              <a:defRPr sz="1200"/>
            </a:lvl2pPr>
            <a:lvl3pPr marL="914141" indent="0">
              <a:buNone/>
              <a:defRPr sz="1000"/>
            </a:lvl3pPr>
            <a:lvl4pPr marL="1371212" indent="0">
              <a:buNone/>
              <a:defRPr sz="900"/>
            </a:lvl4pPr>
            <a:lvl5pPr marL="1828281" indent="0">
              <a:buNone/>
              <a:defRPr sz="900"/>
            </a:lvl5pPr>
            <a:lvl6pPr marL="2285353" indent="0">
              <a:buNone/>
              <a:defRPr sz="900"/>
            </a:lvl6pPr>
            <a:lvl7pPr marL="2742422" indent="0">
              <a:buNone/>
              <a:defRPr sz="900"/>
            </a:lvl7pPr>
            <a:lvl8pPr marL="3199493" indent="0">
              <a:buNone/>
              <a:defRPr sz="900"/>
            </a:lvl8pPr>
            <a:lvl9pPr marL="36565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139E-AD41-462A-A848-6E3963C725DC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Basin Settings Development for GSPs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2" descr="Water logo 18x18">
            <a:extLst>
              <a:ext uri="{FF2B5EF4-FFF2-40B4-BE49-F238E27FC236}">
                <a16:creationId xmlns:a16="http://schemas.microsoft.com/office/drawing/2014/main" id="{619C06C5-82AC-44E4-B6A1-C68AF2111C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42B2DA0B-A4C2-4596-8A88-53E23F647BC8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1F4F2CE7-5AFD-4583-8F4E-E0AF865569E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8B8813C-E8D6-4608-8BA8-28B263503E00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26C1B-875E-4177-B5BF-622D5636B645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681CB-DDDE-4F3F-86CB-732D98E1CF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Water logo 18x18">
            <a:extLst>
              <a:ext uri="{FF2B5EF4-FFF2-40B4-BE49-F238E27FC236}">
                <a16:creationId xmlns:a16="http://schemas.microsoft.com/office/drawing/2014/main" id="{F89A4E84-8085-428D-8BEA-AE74378585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AAC7204-506F-4B81-A097-6D6BDDC0797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5B986B7-B0E7-41D7-A837-050E138D3F3E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F0590C9-7630-4E39-93DF-01AEAEF1C3BB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66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30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6E773-7148-4E1F-931A-60A62C23A545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1B81-0C23-4DE1-B8A5-472C18DB3B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Water logo 18x18">
            <a:extLst>
              <a:ext uri="{FF2B5EF4-FFF2-40B4-BE49-F238E27FC236}">
                <a16:creationId xmlns:a16="http://schemas.microsoft.com/office/drawing/2014/main" id="{2AE33CE8-9D16-4EAC-ABF4-41909D2E34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0FEB847-47A3-407A-8C1F-F280CAF0457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6BA8AE3-A0E5-45CD-ACAF-85F2D5C60B55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7673F83-ADA7-4C28-A379-2E4A6CE6AF7C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1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7984" y="365129"/>
            <a:ext cx="10361830" cy="132556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4" y="1883949"/>
            <a:ext cx="10361830" cy="4812669"/>
          </a:xfrm>
        </p:spPr>
        <p:txBody>
          <a:bodyPr>
            <a:normAutofit/>
          </a:bodyPr>
          <a:lstStyle>
            <a:lvl1pPr>
              <a:defRPr sz="3201"/>
            </a:lvl1pPr>
            <a:lvl2pPr>
              <a:defRPr sz="2801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1072036" y="5417457"/>
            <a:ext cx="1294030" cy="365125"/>
          </a:xfrm>
        </p:spPr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237282" y="3204212"/>
            <a:ext cx="2963541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1941" y="6331494"/>
            <a:ext cx="455831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Water logo 18x18">
            <a:extLst>
              <a:ext uri="{FF2B5EF4-FFF2-40B4-BE49-F238E27FC236}">
                <a16:creationId xmlns:a16="http://schemas.microsoft.com/office/drawing/2014/main" id="{2E9B12D7-D35A-4592-B596-CB3B35E29F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6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309" y="4464028"/>
            <a:ext cx="9141619" cy="1641490"/>
          </a:xfrm>
        </p:spPr>
        <p:txBody>
          <a:bodyPr wrap="none" anchor="t">
            <a:normAutofit/>
          </a:bodyPr>
          <a:lstStyle>
            <a:lvl1pPr algn="l">
              <a:defRPr sz="9598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309" y="3693678"/>
            <a:ext cx="9141619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199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071" indent="0" algn="ctr">
              <a:buNone/>
              <a:defRPr sz="2000"/>
            </a:lvl2pPr>
            <a:lvl3pPr marL="914141" indent="0" algn="ctr">
              <a:buNone/>
              <a:defRPr sz="1800"/>
            </a:lvl3pPr>
            <a:lvl4pPr marL="1371212" indent="0" algn="ctr">
              <a:buNone/>
              <a:defRPr sz="1600"/>
            </a:lvl4pPr>
            <a:lvl5pPr marL="1828281" indent="0" algn="ctr">
              <a:buNone/>
              <a:defRPr sz="1600"/>
            </a:lvl5pPr>
            <a:lvl6pPr marL="2285353" indent="0" algn="ctr">
              <a:buNone/>
              <a:defRPr sz="1600"/>
            </a:lvl6pPr>
            <a:lvl7pPr marL="2742422" indent="0" algn="ctr">
              <a:buNone/>
              <a:defRPr sz="1600"/>
            </a:lvl7pPr>
            <a:lvl8pPr marL="3199493" indent="0" algn="ctr">
              <a:buNone/>
              <a:defRPr sz="1600"/>
            </a:lvl8pPr>
            <a:lvl9pPr marL="365656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A42B-3028-4E09-A9F1-6AA416309D5F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  <a:endParaRPr lang="en-US" sz="1600">
              <a:solidFill>
                <a:srgbClr val="E4E9E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2A31A-E6AC-4DC7-B64B-861EA549EB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Water logo 18x18">
            <a:extLst>
              <a:ext uri="{FF2B5EF4-FFF2-40B4-BE49-F238E27FC236}">
                <a16:creationId xmlns:a16="http://schemas.microsoft.com/office/drawing/2014/main" id="{58D58C29-F3D5-4A41-BB85-77EF9D50BA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7843662-45F8-4935-BCA4-1C6F898488C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6B624E0-5744-4070-BB0E-A6A5ECCCE4B5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DA15826-9F59-47FA-95CE-EA86AAA387FE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9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9710" y="1825625"/>
            <a:ext cx="502390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194" y="1825625"/>
            <a:ext cx="503264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5CCA4-933D-42F8-8EC2-6A79F7C36172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FADDE-D391-4907-B8D3-03415A20C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Water logo 18x18">
            <a:extLst>
              <a:ext uri="{FF2B5EF4-FFF2-40B4-BE49-F238E27FC236}">
                <a16:creationId xmlns:a16="http://schemas.microsoft.com/office/drawing/2014/main" id="{F477BE40-5105-4EF0-BA1F-7AD0F3735A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D1DE8C-869A-4930-ADD6-AFB103937B95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D13C917-83C8-43D8-859B-0AFD7882F2BA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E5748AF-52B0-499B-BA7E-79B0A822EA40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9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0" y="1681163"/>
            <a:ext cx="5023907" cy="823912"/>
          </a:xfrm>
        </p:spPr>
        <p:txBody>
          <a:bodyPr anchor="b"/>
          <a:lstStyle>
            <a:lvl1pPr marL="0" indent="0">
              <a:buNone/>
              <a:defRPr sz="2399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071" indent="0">
              <a:buNone/>
              <a:defRPr sz="2000" b="1"/>
            </a:lvl2pPr>
            <a:lvl3pPr marL="914141" indent="0">
              <a:buNone/>
              <a:defRPr sz="1800" b="1"/>
            </a:lvl3pPr>
            <a:lvl4pPr marL="1371212" indent="0">
              <a:buNone/>
              <a:defRPr sz="1600" b="1"/>
            </a:lvl4pPr>
            <a:lvl5pPr marL="1828281" indent="0">
              <a:buNone/>
              <a:defRPr sz="1600" b="1"/>
            </a:lvl5pPr>
            <a:lvl6pPr marL="2285353" indent="0">
              <a:buNone/>
              <a:defRPr sz="1600" b="1"/>
            </a:lvl6pPr>
            <a:lvl7pPr marL="2742422" indent="0">
              <a:buNone/>
              <a:defRPr sz="1600" b="1"/>
            </a:lvl7pPr>
            <a:lvl8pPr marL="3199493" indent="0">
              <a:buNone/>
              <a:defRPr sz="1600" b="1"/>
            </a:lvl8pPr>
            <a:lvl9pPr marL="36565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0" y="2505075"/>
            <a:ext cx="502390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8196" y="1681163"/>
            <a:ext cx="5034237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8196" y="2505075"/>
            <a:ext cx="50342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7AD965-699C-4DA7-AB87-F207D9E10BB9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A6939-1818-4F24-A55D-A464955DB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Water logo 18x18">
            <a:extLst>
              <a:ext uri="{FF2B5EF4-FFF2-40B4-BE49-F238E27FC236}">
                <a16:creationId xmlns:a16="http://schemas.microsoft.com/office/drawing/2014/main" id="{376A291A-B0E8-447D-AE5A-191C9D6FD9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D731F56-4E7B-4105-B401-437A962D1253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FD1879-BAF7-4963-A9D6-7498F69745CF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43A187F-A437-46AA-AE68-8423BBF96DBB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48F1F-0D80-4870-8F35-0E089AABED2A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17B1A-3B34-4A60-89EC-BACF3584B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Water logo 18x18">
            <a:extLst>
              <a:ext uri="{FF2B5EF4-FFF2-40B4-BE49-F238E27FC236}">
                <a16:creationId xmlns:a16="http://schemas.microsoft.com/office/drawing/2014/main" id="{C7A0CD96-6D18-46A4-8C36-CD4AA039C2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BD6E66-CB0A-4657-854E-4B9F3E9F34B5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57EE89-1BFC-40EC-9CA4-878E2D32A228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01A7FE-E04B-44B0-8F98-40D105CDD602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7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5F2F6-52D8-4D91-B2D8-A27E54DC77B5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FEAC4-3EC7-420E-A2BE-D5D6422362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Water logo 18x18">
            <a:extLst>
              <a:ext uri="{FF2B5EF4-FFF2-40B4-BE49-F238E27FC236}">
                <a16:creationId xmlns:a16="http://schemas.microsoft.com/office/drawing/2014/main" id="{A134C614-12CB-41C2-8C6F-7850F5AB69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D06600B-3FA7-466D-83A7-30C2764F9FBF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AA8809B-8EEA-4E48-86E4-20155771EEF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28EB1B7-0BD9-4F1D-932B-A08CC18CBF66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3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2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30"/>
            <a:ext cx="6170593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09" y="2057400"/>
            <a:ext cx="3651074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68D78-1273-4F0B-809A-EB96893CD331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BA92F-F94A-4AE7-A362-5FA4E9432A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Water logo 18x18">
            <a:extLst>
              <a:ext uri="{FF2B5EF4-FFF2-40B4-BE49-F238E27FC236}">
                <a16:creationId xmlns:a16="http://schemas.microsoft.com/office/drawing/2014/main" id="{114E3271-995F-4FA6-B93E-04B4F8B382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D9AC475-91D7-4867-BBE3-307082457089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8FE20E-BFFD-4C9F-B7FF-AF42CC41552D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943F3C1-C8C3-4040-9256-52AADED55FD8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8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2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30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71" indent="0">
              <a:buNone/>
              <a:defRPr sz="2799"/>
            </a:lvl2pPr>
            <a:lvl3pPr marL="914141" indent="0">
              <a:buNone/>
              <a:defRPr sz="2399"/>
            </a:lvl3pPr>
            <a:lvl4pPr marL="1371212" indent="0">
              <a:buNone/>
              <a:defRPr sz="2000"/>
            </a:lvl4pPr>
            <a:lvl5pPr marL="1828281" indent="0">
              <a:buNone/>
              <a:defRPr sz="2000"/>
            </a:lvl5pPr>
            <a:lvl6pPr marL="2285353" indent="0">
              <a:buNone/>
              <a:defRPr sz="2000"/>
            </a:lvl6pPr>
            <a:lvl7pPr marL="2742422" indent="0">
              <a:buNone/>
              <a:defRPr sz="2000"/>
            </a:lvl7pPr>
            <a:lvl8pPr marL="3199493" indent="0">
              <a:buNone/>
              <a:defRPr sz="2000"/>
            </a:lvl8pPr>
            <a:lvl9pPr marL="3656564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09" y="2057400"/>
            <a:ext cx="3651074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071" indent="0">
              <a:buNone/>
              <a:defRPr sz="1400"/>
            </a:lvl2pPr>
            <a:lvl3pPr marL="914141" indent="0">
              <a:buNone/>
              <a:defRPr sz="1200"/>
            </a:lvl3pPr>
            <a:lvl4pPr marL="1371212" indent="0">
              <a:buNone/>
              <a:defRPr sz="1000"/>
            </a:lvl4pPr>
            <a:lvl5pPr marL="1828281" indent="0">
              <a:buNone/>
              <a:defRPr sz="1000"/>
            </a:lvl5pPr>
            <a:lvl6pPr marL="2285353" indent="0">
              <a:buNone/>
              <a:defRPr sz="1000"/>
            </a:lvl6pPr>
            <a:lvl7pPr marL="2742422" indent="0">
              <a:buNone/>
              <a:defRPr sz="1000"/>
            </a:lvl7pPr>
            <a:lvl8pPr marL="3199493" indent="0">
              <a:buNone/>
              <a:defRPr sz="1000"/>
            </a:lvl8pPr>
            <a:lvl9pPr marL="365656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A8586-3EF7-4DAA-9A29-4C3DF29C85D8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Basin Settings Development for GSPs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4F631-DD22-46F0-BB32-734277DF0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Water logo 18x18">
            <a:extLst>
              <a:ext uri="{FF2B5EF4-FFF2-40B4-BE49-F238E27FC236}">
                <a16:creationId xmlns:a16="http://schemas.microsoft.com/office/drawing/2014/main" id="{2EC88F8B-3DC6-4253-B21D-1548F8501E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3330" y="0"/>
            <a:ext cx="9154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5D40429-7B52-4635-BF44-3A99F7B7722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72036" y="5417457"/>
            <a:ext cx="1294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May 24, 2018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BDCE98-5564-4765-B940-F049FC97AEC6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237282" y="3204212"/>
            <a:ext cx="2963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E4E9EF"/>
                </a:solidFill>
              </a:rPr>
              <a:t>NCWA Water Leaders Class of 2018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239243E-CE6A-40FC-9829-F118C31D2A6D}"/>
              </a:ext>
            </a:extLst>
          </p:cNvPr>
          <p:cNvSpPr txBox="1">
            <a:spLocks/>
          </p:cNvSpPr>
          <p:nvPr userDrawn="1"/>
        </p:nvSpPr>
        <p:spPr>
          <a:xfrm>
            <a:off x="11481941" y="6331494"/>
            <a:ext cx="455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218987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9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08" y="1825625"/>
            <a:ext cx="102311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5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0F60CB6-4759-496C-A755-B254D57860F4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5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Basin Settings Development for GSPs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5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18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hf hdr="0" ftr="0"/>
  <p:txStyles>
    <p:titleStyle>
      <a:lvl1pPr algn="l" defTabSz="914141" rtl="0" eaLnBrk="1" latinLnBrk="0" hangingPunct="1">
        <a:lnSpc>
          <a:spcPct val="90000"/>
        </a:lnSpc>
        <a:spcBef>
          <a:spcPct val="0"/>
        </a:spcBef>
        <a:buNone/>
        <a:defRPr sz="5399" b="0" kern="1200" baseline="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535" indent="-228535" algn="l" defTabSz="9141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606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2676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99747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6818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3887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7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8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9" indent="-228535" algn="l" defTabSz="9141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2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53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22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93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64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D3F37-4682-4306-AFAA-ED9D55C9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3B6C1-F0E0-48D6-AA29-A477AFA49D01}"/>
              </a:ext>
            </a:extLst>
          </p:cNvPr>
          <p:cNvSpPr txBox="1"/>
          <p:nvPr/>
        </p:nvSpPr>
        <p:spPr>
          <a:xfrm>
            <a:off x="1065212" y="3013502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/>
              <a:t>Projects and Management Actions (PMAs)</a:t>
            </a:r>
            <a:endParaRPr lang="en-US" sz="3600" b="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7DF40-37D7-4466-B1FE-4E7F4C8E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D6D48-340F-4FFE-8ECE-F22A553DC2F9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 dirty="0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1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8B59-A338-4F08-9DA5-B82DDC21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Projects to the GSP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EE02-FE7F-4D8C-8AE2-D403A46AD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project list on GSP web site</a:t>
            </a:r>
          </a:p>
          <a:p>
            <a:r>
              <a:rPr lang="en-US" dirty="0"/>
              <a:t>Projects can be added to the PMAs matrix at any time and will be considered part of the GSP pending review</a:t>
            </a:r>
          </a:p>
          <a:p>
            <a:r>
              <a:rPr lang="en-US" dirty="0"/>
              <a:t>Review of new projects will occur:</a:t>
            </a:r>
          </a:p>
          <a:p>
            <a:pPr lvl="1"/>
            <a:r>
              <a:rPr lang="en-US" dirty="0"/>
              <a:t>During the five-year updates</a:t>
            </a:r>
          </a:p>
          <a:p>
            <a:pPr lvl="1"/>
            <a:r>
              <a:rPr lang="en-US" dirty="0"/>
              <a:t>At other times at the discretion of the GSAs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7C6A7-9C8C-47A3-819B-30B7191E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1B2DD-9510-44E3-8B71-D2BF0C5E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88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6043-0BC3-4A9C-8D65-CCEBA70B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PMAs -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B134E-0D67-4C9D-8AE4-B3C93FBD9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conceptual project descriptions with focus on benefits (in-lieu or direct recharge volume), frequency/timing, and locations</a:t>
            </a:r>
          </a:p>
          <a:p>
            <a:r>
              <a:rPr lang="en-US" dirty="0"/>
              <a:t>Use water budget analyses to estimate sustainability benefits to Subbasin</a:t>
            </a:r>
          </a:p>
          <a:p>
            <a:r>
              <a:rPr lang="en-US" dirty="0"/>
              <a:t>Develop project descriptions for GSP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9D2C-C430-4F20-88AF-91AED95C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4EE0D-FDE4-45B1-89B5-2D723F72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7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D3F37-4682-4306-AFAA-ED9D55C9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3B6C1-F0E0-48D6-AA29-A477AFA49D01}"/>
              </a:ext>
            </a:extLst>
          </p:cNvPr>
          <p:cNvSpPr txBox="1"/>
          <p:nvPr/>
        </p:nvSpPr>
        <p:spPr>
          <a:xfrm>
            <a:off x="1065212" y="3013502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/>
              <a:t>Discussion</a:t>
            </a:r>
            <a:endParaRPr lang="en-US" sz="3600" b="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7DF40-37D7-4466-B1FE-4E7F4C8E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D6D48-340F-4FFE-8ECE-F22A553DC2F9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0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B0C8-2FE9-47DF-960C-A708C8D1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Projects and Management Actions (PMAs)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EFD8-2652-464E-AB99-D5D1E931E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PMAs help GSAs achieve the GSP sustainability goals</a:t>
            </a:r>
          </a:p>
          <a:p>
            <a:r>
              <a:rPr lang="en-US" dirty="0"/>
              <a:t>Last addressed </a:t>
            </a:r>
            <a:r>
              <a:rPr lang="en-US" dirty="0">
                <a:solidFill>
                  <a:schemeClr val="tx1"/>
                </a:solidFill>
              </a:rPr>
              <a:t>at 4/22/2021 BAB </a:t>
            </a:r>
            <a:r>
              <a:rPr lang="en-US" dirty="0"/>
              <a:t>Meeting</a:t>
            </a:r>
          </a:p>
          <a:p>
            <a:pPr lvl="1"/>
            <a:r>
              <a:rPr lang="en-US" dirty="0"/>
              <a:t>Reviewed deadline to submit PMAs for inclusion in the GSP</a:t>
            </a:r>
          </a:p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June 7 (today): Review PMAs to be included in GSP</a:t>
            </a:r>
          </a:p>
          <a:p>
            <a:pPr lvl="1"/>
            <a:r>
              <a:rPr lang="en-US" dirty="0"/>
              <a:t>Initial draft PMAs chapter to GSAs for review by </a:t>
            </a:r>
            <a:r>
              <a:rPr lang="en-US" b="1" u="sng" dirty="0"/>
              <a:t>June 15</a:t>
            </a:r>
          </a:p>
          <a:p>
            <a:pPr lvl="1"/>
            <a:r>
              <a:rPr lang="en-US" dirty="0"/>
              <a:t>Public review draft PMAs chapter available </a:t>
            </a:r>
            <a:r>
              <a:rPr lang="en-US" b="1" u="sng" dirty="0"/>
              <a:t>July 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25EB3-21A2-4D79-8556-0E6802E29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63978-B82F-4A26-B643-F9127DD3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260A-A5A6-4BC2-BBAF-F1D96896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PMAs - GSP Regulatory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F3276-7BDD-4471-BB31-26C775957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effectLst/>
              </a:rPr>
              <a:t>GSP must include </a:t>
            </a:r>
            <a:r>
              <a:rPr lang="en-US" sz="2800" b="0" u="sng" dirty="0">
                <a:effectLst/>
              </a:rPr>
              <a:t>projects and management actions</a:t>
            </a:r>
            <a:r>
              <a:rPr lang="en-US" sz="2800" b="0" i="0" dirty="0">
                <a:effectLst/>
              </a:rPr>
              <a:t> (PMAs) “.. to meet the </a:t>
            </a:r>
            <a:r>
              <a:rPr lang="en-US" sz="2800" b="0" i="1" dirty="0">
                <a:effectLst/>
              </a:rPr>
              <a:t>sustainability goal</a:t>
            </a:r>
            <a:r>
              <a:rPr lang="en-US" sz="2800" b="0" i="0" dirty="0">
                <a:effectLst/>
              </a:rPr>
              <a:t> for the basin in a manner that can be maintained over the planning and implementation horizon</a:t>
            </a:r>
            <a:r>
              <a:rPr lang="en-US" sz="2800" dirty="0"/>
              <a:t>.”</a:t>
            </a:r>
            <a:br>
              <a:rPr lang="en-US" sz="2800" dirty="0"/>
            </a:br>
            <a:r>
              <a:rPr lang="en-US" sz="2800" dirty="0"/>
              <a:t>(§ 354.42)</a:t>
            </a:r>
            <a:endParaRPr lang="en-US" sz="2800" b="0" i="0" dirty="0">
              <a:effectLst/>
            </a:endParaRPr>
          </a:p>
          <a:p>
            <a:r>
              <a:rPr lang="en-US" sz="2800" b="0" i="0" u="sng" dirty="0">
                <a:effectLst/>
              </a:rPr>
              <a:t>Sustainability goal</a:t>
            </a:r>
            <a:r>
              <a:rPr lang="en-US" sz="2800" b="0" i="0" dirty="0">
                <a:effectLst/>
              </a:rPr>
              <a:t> must “… ensure that the basin will be operated within its sustainable yield…” </a:t>
            </a:r>
            <a:r>
              <a:rPr lang="en-US" sz="2800" dirty="0"/>
              <a:t>(§ 354.24)</a:t>
            </a:r>
          </a:p>
          <a:p>
            <a:r>
              <a:rPr lang="en-US" sz="2800" b="0" i="0" dirty="0">
                <a:effectLst/>
              </a:rPr>
              <a:t>Information Required </a:t>
            </a:r>
            <a:r>
              <a:rPr lang="en-US" sz="2800" dirty="0"/>
              <a:t>(§ 354.44) </a:t>
            </a:r>
            <a:r>
              <a:rPr lang="en-US" sz="2800" b="0" i="0" dirty="0">
                <a:effectLst/>
              </a:rPr>
              <a:t>:</a:t>
            </a:r>
          </a:p>
          <a:p>
            <a:pPr lvl="1"/>
            <a:r>
              <a:rPr lang="en-US" sz="2400" dirty="0"/>
              <a:t>List of proposed PMAs</a:t>
            </a:r>
          </a:p>
          <a:p>
            <a:pPr lvl="1"/>
            <a:r>
              <a:rPr lang="en-US" sz="2400" dirty="0"/>
              <a:t>Measurable objective(s) that will benefit from the proposed PMAs</a:t>
            </a:r>
          </a:p>
          <a:p>
            <a:pPr lvl="1"/>
            <a:r>
              <a:rPr lang="en-US" sz="2400" b="0" i="0" dirty="0">
                <a:effectLst/>
              </a:rPr>
              <a:t>Description of conditions triggering </a:t>
            </a:r>
            <a:r>
              <a:rPr lang="en-US" sz="2400" dirty="0"/>
              <a:t>implementation and decision process</a:t>
            </a:r>
            <a:endParaRPr lang="en-US" sz="2400" b="0" i="0" dirty="0">
              <a:effectLst/>
            </a:endParaRPr>
          </a:p>
          <a:p>
            <a:pPr lvl="1"/>
            <a:r>
              <a:rPr lang="en-US" sz="2400" b="0" i="0" dirty="0">
                <a:effectLst/>
              </a:rPr>
              <a:t>Other details</a:t>
            </a:r>
            <a:endParaRPr lang="en-US" sz="2800" b="0" i="0" dirty="0"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6DC1D-1751-435E-A984-4A5219ED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C6643-60FB-4FB8-A6DA-14A3CD76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6BBD-80A1-47D0-A8B3-18B32B62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Planning PMAs for Future Subbasin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58AB8-8658-42A3-B5F6-5EC2AB875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PMAs should address future changes in the Subbasin water balance that relate to sustainability 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Average Change in GW storage: </a:t>
            </a: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</a:rPr>
              <a:t>-2 TAF/</a:t>
            </a:r>
            <a:r>
              <a:rPr lang="en-US" sz="2400" b="1" u="sng" dirty="0" err="1">
                <a:solidFill>
                  <a:schemeClr val="tx1">
                    <a:lumMod val="95000"/>
                  </a:schemeClr>
                </a:solidFill>
              </a:rPr>
              <a:t>yr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(Future with 2070 climate)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Change in Average Surface Water Outflows: </a:t>
            </a: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</a:rPr>
              <a:t>-1.8 TAF/</a:t>
            </a:r>
            <a:r>
              <a:rPr lang="en-US" sz="2400" b="1" u="sng" dirty="0" err="1">
                <a:solidFill>
                  <a:schemeClr val="tx1">
                    <a:lumMod val="95000"/>
                  </a:schemeClr>
                </a:solidFill>
              </a:rPr>
              <a:t>yr</a:t>
            </a:r>
            <a:r>
              <a:rPr lang="en-US" sz="2400" b="1" u="sng" dirty="0">
                <a:solidFill>
                  <a:schemeClr val="tx1">
                    <a:lumMod val="95000"/>
                  </a:schemeClr>
                </a:solidFill>
              </a:rPr>
              <a:t>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(Current: 1,324.1 TAF/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yr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; Future with 2070 climate: 1,322.3 TAF/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yr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Note that: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Not a large change in GW storage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Not a large change in SW outflows (considering total and uncertainty)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Projects currently in progress tend to be “in-lieu recharge” projects that reduce GW pumping by increasing SW deliveries with a corresponding decrease in SW outflows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F37A-5BF1-403E-98DF-0E75013A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E0E3A-4055-4C1B-A2DC-A4A7C2E8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9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2EED-7DBA-417D-BD90-F9ADC234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Project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EF7FC-727D-42FD-9CEC-C18765D8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3" y="1883949"/>
            <a:ext cx="10815199" cy="4812669"/>
          </a:xfrm>
        </p:spPr>
        <p:txBody>
          <a:bodyPr/>
          <a:lstStyle/>
          <a:p>
            <a:r>
              <a:rPr lang="en-US" sz="2800" dirty="0"/>
              <a:t>Groundwater Recharge </a:t>
            </a:r>
          </a:p>
          <a:p>
            <a:pPr lvl="1"/>
            <a:r>
              <a:rPr lang="en-US" sz="2400" dirty="0"/>
              <a:t>In-lieu groundwater recharge					            </a:t>
            </a:r>
            <a:r>
              <a:rPr lang="en-US" sz="2400" u="sng" dirty="0"/>
              <a:t>Butte</a:t>
            </a:r>
          </a:p>
          <a:p>
            <a:pPr lvl="2"/>
            <a:r>
              <a:rPr lang="en-US" dirty="0"/>
              <a:t>Within existing service areas, with existing infrastructure  	YES</a:t>
            </a:r>
          </a:p>
          <a:p>
            <a:pPr lvl="2"/>
            <a:r>
              <a:rPr lang="en-US" dirty="0"/>
              <a:t>In groundwater-only areas with new infrastructure		NO</a:t>
            </a:r>
          </a:p>
          <a:p>
            <a:pPr lvl="1"/>
            <a:r>
              <a:rPr lang="en-US" sz="2400" dirty="0"/>
              <a:t>Direct groundwater recharge</a:t>
            </a:r>
          </a:p>
          <a:p>
            <a:pPr lvl="2"/>
            <a:r>
              <a:rPr lang="en-US" dirty="0"/>
              <a:t>Off-season pre-irrigation or flooding of agricultural lands 		YES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AgMAR</a:t>
            </a:r>
            <a:r>
              <a:rPr lang="en-US" dirty="0"/>
              <a:t>, </a:t>
            </a:r>
            <a:r>
              <a:rPr lang="en-US" dirty="0" err="1"/>
              <a:t>FloodMAR</a:t>
            </a:r>
            <a:r>
              <a:rPr lang="en-US" dirty="0"/>
              <a:t> multi-benefit projects)</a:t>
            </a:r>
          </a:p>
          <a:p>
            <a:pPr lvl="2"/>
            <a:r>
              <a:rPr lang="en-US" dirty="0"/>
              <a:t>Dedicated recharge basins in high recharge areas			NO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821DF-94E9-43D7-9ABF-9DA032C9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0EA3C-71F4-4341-98F2-66DAE325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9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EAB9-6848-4095-98A2-B9A976565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4" y="365129"/>
            <a:ext cx="10361830" cy="1715671"/>
          </a:xfrm>
        </p:spPr>
        <p:txBody>
          <a:bodyPr>
            <a:normAutofit/>
          </a:bodyPr>
          <a:lstStyle/>
          <a:p>
            <a:r>
              <a:rPr lang="en-US" dirty="0"/>
              <a:t>PMAs Recommended for More Detailed Description in Butte Subbasin GSP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D2B2-A2C2-484D-85BE-C40FAA164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3" y="2426400"/>
            <a:ext cx="10643957" cy="4270218"/>
          </a:xfrm>
        </p:spPr>
        <p:txBody>
          <a:bodyPr>
            <a:normAutofit/>
          </a:bodyPr>
          <a:lstStyle/>
          <a:p>
            <a:r>
              <a:rPr lang="en-US" dirty="0"/>
              <a:t>Projects:</a:t>
            </a:r>
          </a:p>
          <a:p>
            <a:pPr lvl="1"/>
            <a:r>
              <a:rPr lang="en-US" dirty="0"/>
              <a:t>In-Lieu Recharge Projects</a:t>
            </a:r>
          </a:p>
          <a:p>
            <a:pPr lvl="2"/>
            <a:r>
              <a:rPr lang="en-US" dirty="0"/>
              <a:t>System Modernization Projects </a:t>
            </a:r>
            <a:r>
              <a:rPr lang="en-US" sz="2000" dirty="0"/>
              <a:t>(In progress: Richvale ID, Biggs-West Gridley WD)</a:t>
            </a:r>
          </a:p>
          <a:p>
            <a:pPr lvl="2"/>
            <a:r>
              <a:rPr lang="en-US" sz="2398" dirty="0"/>
              <a:t>Boundary Flow and Primary Spill Measurement </a:t>
            </a:r>
            <a:r>
              <a:rPr lang="en-US" sz="2000" dirty="0"/>
              <a:t>(In progress: Western Canal WD)</a:t>
            </a:r>
            <a:endParaRPr lang="en-US" sz="2398" dirty="0"/>
          </a:p>
          <a:p>
            <a:pPr lvl="2"/>
            <a:r>
              <a:rPr lang="en-US" dirty="0"/>
              <a:t>Dual Source Irrigation Systems </a:t>
            </a:r>
            <a:r>
              <a:rPr lang="en-US" sz="2000" dirty="0"/>
              <a:t>(Conceptual: Butte WD)</a:t>
            </a:r>
            <a:endParaRPr lang="en-US" dirty="0"/>
          </a:p>
          <a:p>
            <a:pPr lvl="1"/>
            <a:r>
              <a:rPr lang="en-US" dirty="0"/>
              <a:t>Multi-benefit Recharge Project </a:t>
            </a:r>
            <a:r>
              <a:rPr lang="en-US" sz="2000" dirty="0"/>
              <a:t>(Conceptual)</a:t>
            </a:r>
            <a:endParaRPr lang="en-US" dirty="0"/>
          </a:p>
          <a:p>
            <a:r>
              <a:rPr lang="en-US" dirty="0"/>
              <a:t>Management Action:</a:t>
            </a:r>
          </a:p>
          <a:p>
            <a:pPr lvl="1"/>
            <a:r>
              <a:rPr lang="en-US" dirty="0"/>
              <a:t>Grower Education Program </a:t>
            </a:r>
            <a:r>
              <a:rPr lang="en-US" sz="2000" dirty="0"/>
              <a:t>(Conceptual)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23641-15C2-4059-B12C-13AC204E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23DDE-F741-428A-9753-3BDAF4D9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0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75CC-A57A-4F19-86C0-8820B75A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Multi-Benefit Recharge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30C94-AD69-442A-9FFB-2D0707F81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4" y="1690693"/>
            <a:ext cx="10361830" cy="5005926"/>
          </a:xfrm>
        </p:spPr>
        <p:txBody>
          <a:bodyPr>
            <a:normAutofit/>
          </a:bodyPr>
          <a:lstStyle/>
          <a:p>
            <a:r>
              <a:rPr lang="en-US" dirty="0"/>
              <a:t>Direct recharge</a:t>
            </a:r>
          </a:p>
          <a:p>
            <a:pPr lvl="1"/>
            <a:r>
              <a:rPr lang="en-US" dirty="0"/>
              <a:t> Off-season water spreading on ag lands</a:t>
            </a:r>
          </a:p>
          <a:p>
            <a:pPr lvl="1"/>
            <a:r>
              <a:rPr lang="en-US" dirty="0"/>
              <a:t> Voluntary, incentive-driven landowner participation</a:t>
            </a:r>
          </a:p>
          <a:p>
            <a:r>
              <a:rPr lang="en-US" dirty="0"/>
              <a:t>Multi-benefits</a:t>
            </a:r>
          </a:p>
          <a:p>
            <a:pPr lvl="1"/>
            <a:r>
              <a:rPr lang="en-US" dirty="0"/>
              <a:t>Temporary habitat for migratory shorebirds</a:t>
            </a:r>
          </a:p>
          <a:p>
            <a:pPr lvl="1"/>
            <a:r>
              <a:rPr lang="en-US" dirty="0"/>
              <a:t>Recharge</a:t>
            </a:r>
          </a:p>
          <a:p>
            <a:pPr lvl="1"/>
            <a:r>
              <a:rPr lang="en-US" dirty="0"/>
              <a:t>High potential for grant funding</a:t>
            </a:r>
          </a:p>
          <a:p>
            <a:r>
              <a:rPr lang="en-US" dirty="0"/>
              <a:t>Sample projects: </a:t>
            </a:r>
          </a:p>
          <a:p>
            <a:pPr marL="757231" lvl="1" indent="-457200"/>
            <a:r>
              <a:rPr lang="en-US" sz="2400" dirty="0" err="1"/>
              <a:t>AgMAR</a:t>
            </a:r>
            <a:r>
              <a:rPr lang="en-US" sz="2400" dirty="0"/>
              <a:t> 2020 Pilot Project in Colusa County </a:t>
            </a:r>
            <a:br>
              <a:rPr lang="en-US" sz="2400" dirty="0"/>
            </a:br>
            <a:r>
              <a:rPr lang="en-US" sz="1800" dirty="0"/>
              <a:t>(The Nature Conservancy (TNC), DWR, Colusa Groundwater Authority)</a:t>
            </a:r>
            <a:endParaRPr lang="en-US" sz="2400" dirty="0"/>
          </a:p>
          <a:p>
            <a:pPr marL="757231" lvl="1" indent="-457200"/>
            <a:r>
              <a:rPr lang="en-US" sz="2400" dirty="0" err="1"/>
              <a:t>FloodMAR</a:t>
            </a:r>
            <a:r>
              <a:rPr lang="en-US" sz="2400" dirty="0"/>
              <a:t> Concept Stage Program </a:t>
            </a:r>
            <a:r>
              <a:rPr lang="en-US" sz="1800" dirty="0"/>
              <a:t>(TNC/DWR)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91455-DC4B-47EC-A88A-8ADD46CF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E6F07-D312-4C6B-8D86-AC8580A7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EFA3-8DF6-4B2E-9938-78DB429F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Grower Education Management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53874-2F24-4620-BE1A-65840EB6C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4" y="1690693"/>
            <a:ext cx="10361830" cy="500592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Education and outreach with growers to promote on-farm water management efforts that support groundwater sustainability</a:t>
            </a:r>
          </a:p>
          <a:p>
            <a:r>
              <a:rPr lang="en-US" sz="2800" dirty="0">
                <a:solidFill>
                  <a:schemeClr val="tx1"/>
                </a:solidFill>
              </a:rPr>
              <a:t>Sample topics: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Balancing irrigation efficiency and groundwater sustainability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Maximizing use of available surface water (“in-lieu” recharge)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Managing soils to improve infiltration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Reducing (and minimizing) non-beneficial ET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Precision nutrient management</a:t>
            </a:r>
          </a:p>
          <a:p>
            <a:r>
              <a:rPr lang="en-US" sz="2800" dirty="0">
                <a:solidFill>
                  <a:schemeClr val="tx1"/>
                </a:solidFill>
              </a:rPr>
              <a:t>Potential Partnerships: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University of California Cooperative Extension (UCCE)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Chico State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UC Davis</a:t>
            </a:r>
          </a:p>
          <a:p>
            <a:pPr lvl="2"/>
            <a:endParaRPr lang="en-US" sz="1998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FA048-A3D6-46E1-BC68-EDCC9885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214D1-DB48-4C7F-80E0-E172AD92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A455-BB30-4515-A084-1FB6816E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Other Identified PMAs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70D80-1664-4B72-BDD0-6AC61ED42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3" y="1883949"/>
            <a:ext cx="10830731" cy="48126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GSP will briefly identify:</a:t>
            </a:r>
          </a:p>
          <a:p>
            <a:pPr lvl="1"/>
            <a:r>
              <a:rPr lang="en-US" dirty="0"/>
              <a:t>All other PMAs listed in the Butte Subbasin PMAs matrix</a:t>
            </a:r>
          </a:p>
          <a:p>
            <a:pPr lvl="1"/>
            <a:r>
              <a:rPr lang="en-US" dirty="0"/>
              <a:t>General PMAs included in other Sacramento Valley GSPs</a:t>
            </a:r>
          </a:p>
          <a:p>
            <a:r>
              <a:rPr lang="en-US" dirty="0"/>
              <a:t>Inclusion in GSP may help secure future grant funding</a:t>
            </a:r>
          </a:p>
          <a:p>
            <a:endParaRPr lang="en-US" dirty="0"/>
          </a:p>
          <a:p>
            <a:r>
              <a:rPr lang="en-US" dirty="0"/>
              <a:t>Sample “other” PMAs:</a:t>
            </a:r>
          </a:p>
          <a:p>
            <a:pPr lvl="1"/>
            <a:r>
              <a:rPr lang="en-US" sz="2800" dirty="0"/>
              <a:t>Develop partnerships for regional water management</a:t>
            </a:r>
          </a:p>
          <a:p>
            <a:pPr lvl="1"/>
            <a:r>
              <a:rPr lang="en-US" sz="2800" dirty="0"/>
              <a:t>Enhanced monitoring (primarily for SMC refinement)</a:t>
            </a:r>
          </a:p>
          <a:p>
            <a:pPr lvl="1"/>
            <a:r>
              <a:rPr lang="en-US" sz="2800" dirty="0"/>
              <a:t>Well replacement program (note that few wells not protected by MTs)</a:t>
            </a:r>
          </a:p>
          <a:p>
            <a:pPr lvl="1"/>
            <a:r>
              <a:rPr lang="en-US" sz="2800" dirty="0"/>
              <a:t>Well database improvement and maintenance (potentially needed to support GSP implementation funding through well head or pumping fees)</a:t>
            </a:r>
          </a:p>
          <a:p>
            <a:pPr marL="457071" lvl="1" indent="0">
              <a:buNone/>
            </a:pPr>
            <a:br>
              <a:rPr lang="en-US" i="1" dirty="0"/>
            </a:br>
            <a:r>
              <a:rPr lang="en-US" i="1" dirty="0"/>
              <a:t>(sample PMAs; list is not exhaustive)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6C36B-11CC-4668-8E56-C3621718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6BAD-E14C-4FF4-B753-0A72373B4400}" type="datetime1">
              <a:rPr lang="en-US" smtClean="0">
                <a:solidFill>
                  <a:srgbClr val="E4E9EF"/>
                </a:solidFill>
              </a:rPr>
              <a:t>6/4/2021</a:t>
            </a:fld>
            <a:endParaRPr lang="en-US">
              <a:solidFill>
                <a:srgbClr val="E4E9E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E5E58-3587-4717-A36D-581BD0CC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9A04D-1E7B-48AA-9712-07DD588BCB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1780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17CF68887EA24AA6B82A3050F94864" ma:contentTypeVersion="12" ma:contentTypeDescription="Create a new document." ma:contentTypeScope="" ma:versionID="82f0923ad8badfb8f09f7ae219644122">
  <xsd:schema xmlns:xsd="http://www.w3.org/2001/XMLSchema" xmlns:xs="http://www.w3.org/2001/XMLSchema" xmlns:p="http://schemas.microsoft.com/office/2006/metadata/properties" xmlns:ns2="7350eee1-298f-486f-98c1-e6dbea79fe2f" xmlns:ns3="31d74405-98d3-45c9-ad9b-1ed127d8c4d9" targetNamespace="http://schemas.microsoft.com/office/2006/metadata/properties" ma:root="true" ma:fieldsID="3c91fe2a8823408ae8458f4b7f4292b5" ns2:_="" ns3:_="">
    <xsd:import namespace="7350eee1-298f-486f-98c1-e6dbea79fe2f"/>
    <xsd:import namespace="31d74405-98d3-45c9-ad9b-1ed127d8c4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0eee1-298f-486f-98c1-e6dbea79fe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74405-98d3-45c9-ad9b-1ed127d8c4d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B6C91-FF08-42C6-B214-C6A692F400DD}">
  <ds:schemaRefs>
    <ds:schemaRef ds:uri="http://purl.org/dc/terms/"/>
    <ds:schemaRef ds:uri="http://purl.org/dc/dcmitype/"/>
    <ds:schemaRef ds:uri="31d74405-98d3-45c9-ad9b-1ed127d8c4d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350eee1-298f-486f-98c1-e6dbea79fe2f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0013D9-B2CF-4860-B13C-389CBC4B6E1E}">
  <ds:schemaRefs>
    <ds:schemaRef ds:uri="31d74405-98d3-45c9-ad9b-1ed127d8c4d9"/>
    <ds:schemaRef ds:uri="7350eee1-298f-486f-98c1-e6dbea79fe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5FAE049-AABA-4153-90FF-27D9710559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764</Words>
  <Application>Microsoft Office PowerPoint</Application>
  <PresentationFormat>Custom</PresentationFormat>
  <Paragraphs>114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PowerPoint Presentation</vt:lpstr>
      <vt:lpstr>Projects and Management Actions (PMAs)</vt:lpstr>
      <vt:lpstr>PMAs - GSP Regulatory Requirements</vt:lpstr>
      <vt:lpstr>Planning PMAs for Future Subbasin Conditions</vt:lpstr>
      <vt:lpstr>General Project Types</vt:lpstr>
      <vt:lpstr>PMAs Recommended for More Detailed Description in Butte Subbasin GSP</vt:lpstr>
      <vt:lpstr>Multi-Benefit Recharge Project</vt:lpstr>
      <vt:lpstr>Grower Education Management Action</vt:lpstr>
      <vt:lpstr>Other Identified PMAs</vt:lpstr>
      <vt:lpstr>Adding Projects to the GSP</vt:lpstr>
      <vt:lpstr>PMAs -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 Basin Groundwater Model  Calibration Status   Butte, Vina, and Wyandotte Creek Subbasins</dc:title>
  <dc:creator>Liz DaBramo</dc:creator>
  <cp:lastModifiedBy>Bryan Thoreson</cp:lastModifiedBy>
  <cp:revision>19</cp:revision>
  <cp:lastPrinted>2021-05-27T19:38:25Z</cp:lastPrinted>
  <dcterms:created xsi:type="dcterms:W3CDTF">2018-10-31T22:08:09Z</dcterms:created>
  <dcterms:modified xsi:type="dcterms:W3CDTF">2021-06-04T18:04:32Z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0x010100EB17CF68887EA24AA6B82A3050F94864</vt:lpwstr>
  </property>
</Properties>
</file>